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36004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CCFFFF"/>
    <a:srgbClr val="FFFFCC"/>
    <a:srgbClr val="CCFFCC"/>
    <a:srgbClr val="660066"/>
    <a:srgbClr val="99FFCC"/>
    <a:srgbClr val="66FFFF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7097" autoAdjust="0"/>
  </p:normalViewPr>
  <p:slideViewPr>
    <p:cSldViewPr>
      <p:cViewPr>
        <p:scale>
          <a:sx n="84" d="100"/>
          <a:sy n="84" d="100"/>
        </p:scale>
        <p:origin x="7902" y="12384"/>
      </p:cViewPr>
      <p:guideLst>
        <p:guide orient="horz" pos="11340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wmf"/><Relationship Id="rId3" Type="http://schemas.openxmlformats.org/officeDocument/2006/relationships/image" Target="../media/image3.emf"/><Relationship Id="rId7" Type="http://schemas.openxmlformats.org/officeDocument/2006/relationships/image" Target="../media/image7.wmf"/><Relationship Id="rId12" Type="http://schemas.openxmlformats.org/officeDocument/2006/relationships/image" Target="../media/image12.emf"/><Relationship Id="rId2" Type="http://schemas.openxmlformats.org/officeDocument/2006/relationships/image" Target="../media/image2.w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w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5" y="11184739"/>
            <a:ext cx="27543443" cy="7717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608" y="20402550"/>
            <a:ext cx="2268283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7" y="1441858"/>
            <a:ext cx="7290912" cy="307205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4" y="1441858"/>
            <a:ext cx="21332667" cy="307205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97" y="23136233"/>
            <a:ext cx="27543443" cy="715089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697" y="15260246"/>
            <a:ext cx="27543443" cy="78759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3" y="8401058"/>
            <a:ext cx="14311789" cy="237613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58" y="8401058"/>
            <a:ext cx="14311789" cy="237613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8059344"/>
            <a:ext cx="14317416" cy="33587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3" y="11418094"/>
            <a:ext cx="14317416" cy="20744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0811" y="8059344"/>
            <a:ext cx="14323040" cy="33587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11" y="11418094"/>
            <a:ext cx="14323040" cy="20744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4" y="1433513"/>
            <a:ext cx="10660709" cy="61007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083" y="1433522"/>
            <a:ext cx="18114764" cy="307288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04" y="7534284"/>
            <a:ext cx="10660709" cy="246280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421" y="25203151"/>
            <a:ext cx="19442430" cy="2975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421" y="3217069"/>
            <a:ext cx="19442430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421" y="28178524"/>
            <a:ext cx="19442430" cy="42255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8401058"/>
            <a:ext cx="29163645" cy="2376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03" y="33370846"/>
            <a:ext cx="7560945" cy="191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4698C-3FDB-43D2-AD4A-A8D055C3AE5E}" type="datetimeFigureOut">
              <a:rPr lang="en-IN" smtClean="0"/>
              <a:pPr/>
              <a:t>01-09-2017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385" y="33370846"/>
            <a:ext cx="10261283" cy="191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2903" y="33370846"/>
            <a:ext cx="7560945" cy="191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64601-4048-4D38-A6F9-8FD5911418C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4.wmf"/><Relationship Id="rId26" Type="http://schemas.openxmlformats.org/officeDocument/2006/relationships/oleObject" Target="../embeddings/oleObject8.bin"/><Relationship Id="rId3" Type="http://schemas.openxmlformats.org/officeDocument/2006/relationships/image" Target="../media/image14.png"/><Relationship Id="rId21" Type="http://schemas.openxmlformats.org/officeDocument/2006/relationships/image" Target="../media/image22.jpeg"/><Relationship Id="rId34" Type="http://schemas.openxmlformats.org/officeDocument/2006/relationships/oleObject" Target="../embeddings/oleObject12.bin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7.wmf"/><Relationship Id="rId33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emf"/><Relationship Id="rId20" Type="http://schemas.openxmlformats.org/officeDocument/2006/relationships/image" Target="../media/image5.emf"/><Relationship Id="rId2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image" Target="../media/image20.png"/><Relationship Id="rId24" Type="http://schemas.openxmlformats.org/officeDocument/2006/relationships/oleObject" Target="../embeddings/oleObject7.bin"/><Relationship Id="rId32" Type="http://schemas.openxmlformats.org/officeDocument/2006/relationships/oleObject" Target="../embeddings/oleObject11.bin"/><Relationship Id="rId37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6.emf"/><Relationship Id="rId28" Type="http://schemas.openxmlformats.org/officeDocument/2006/relationships/oleObject" Target="../embeddings/oleObject9.bin"/><Relationship Id="rId36" Type="http://schemas.openxmlformats.org/officeDocument/2006/relationships/oleObject" Target="../embeddings/oleObject13.bin"/><Relationship Id="rId10" Type="http://schemas.openxmlformats.org/officeDocument/2006/relationships/image" Target="../media/image19.jpeg"/><Relationship Id="rId19" Type="http://schemas.openxmlformats.org/officeDocument/2006/relationships/oleObject" Target="../embeddings/oleObject5.bin"/><Relationship Id="rId31" Type="http://schemas.openxmlformats.org/officeDocument/2006/relationships/image" Target="../media/image10.emf"/><Relationship Id="rId4" Type="http://schemas.openxmlformats.org/officeDocument/2006/relationships/image" Target="../media/image15.jpeg"/><Relationship Id="rId9" Type="http://schemas.openxmlformats.org/officeDocument/2006/relationships/image" Target="../media/image18.jpeg"/><Relationship Id="rId14" Type="http://schemas.openxmlformats.org/officeDocument/2006/relationships/image" Target="../media/image2.wmf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8.emf"/><Relationship Id="rId30" Type="http://schemas.openxmlformats.org/officeDocument/2006/relationships/oleObject" Target="../embeddings/oleObject10.bin"/><Relationship Id="rId35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6809" y="504306"/>
            <a:ext cx="2138637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6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Synthesis of aliphatic polyesters from methyl 12-hydroxystearate, a bio derived AB monomer</a:t>
            </a:r>
          </a:p>
          <a:p>
            <a:pPr algn="ctr"/>
            <a:r>
              <a:rPr lang="en-IN" sz="4400" b="1" u="sng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Yogesh R. Nevare</a:t>
            </a:r>
            <a:r>
              <a:rPr lang="en-IN" sz="44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N" sz="4400" b="1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Devyanee</a:t>
            </a:r>
            <a:r>
              <a:rPr lang="en-IN" sz="44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J. </a:t>
            </a:r>
            <a:r>
              <a:rPr lang="en-IN" sz="4400" b="1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Nemade</a:t>
            </a:r>
            <a:r>
              <a:rPr lang="en-IN" sz="44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and Swaminathan Sivaram*</a:t>
            </a:r>
            <a:endParaRPr lang="en-IN" sz="4400" b="1" baseline="30000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4000" b="1" i="1" dirty="0" smtClean="0">
                <a:latin typeface="Arial" pitchFamily="34" charset="0"/>
                <a:cs typeface="Arial" pitchFamily="34" charset="0"/>
              </a:rPr>
              <a:t>Polymer Science and Engineering Division, CSIR- National </a:t>
            </a:r>
          </a:p>
          <a:p>
            <a:pPr algn="ctr"/>
            <a:r>
              <a:rPr lang="en-IN" sz="4000" b="1" i="1" dirty="0" smtClean="0">
                <a:latin typeface="Arial" pitchFamily="34" charset="0"/>
                <a:cs typeface="Arial" pitchFamily="34" charset="0"/>
              </a:rPr>
              <a:t>Chemical Laboratory, Dr. Homi Bhabha Road, Pune 411008, India</a:t>
            </a:r>
          </a:p>
          <a:p>
            <a:pPr algn="ctr"/>
            <a:r>
              <a:rPr lang="en-IN" sz="4000" b="1" i="1" dirty="0" smtClean="0">
                <a:latin typeface="Arial" pitchFamily="34" charset="0"/>
                <a:cs typeface="Arial" pitchFamily="34" charset="0"/>
              </a:rPr>
              <a:t>email id: </a:t>
            </a:r>
            <a:r>
              <a:rPr lang="en-IN" sz="4000" b="1" i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s.sivaram@iiserpune.ac.in</a:t>
            </a:r>
            <a:r>
              <a:rPr lang="en-IN" sz="40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N" sz="4000" b="1" i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yr.nevare@ncl.res.in</a:t>
            </a:r>
            <a:endParaRPr lang="en-IN" sz="4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182" y="1561749"/>
            <a:ext cx="4113595" cy="2038901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1" descr="C:\Users\OWNER\Pictures\Research Pictures\acsi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74116" y="2088482"/>
            <a:ext cx="3567439" cy="864096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flipV="1">
            <a:off x="0" y="5184826"/>
            <a:ext cx="3240405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4016" y="5400850"/>
            <a:ext cx="32115793" cy="40324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§"/>
            </a:pPr>
            <a:endParaRPr lang="en-IN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753753" y="5472858"/>
            <a:ext cx="3096000" cy="720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240585" y="0"/>
            <a:ext cx="20522280" cy="1144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17" name="Rectangle 116"/>
          <p:cNvSpPr/>
          <p:nvPr/>
        </p:nvSpPr>
        <p:spPr>
          <a:xfrm>
            <a:off x="216249" y="9505306"/>
            <a:ext cx="11449272" cy="8856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344004" y="9649322"/>
            <a:ext cx="11249510" cy="8640960"/>
            <a:chOff x="101546" y="10585226"/>
            <a:chExt cx="10736222" cy="8424936"/>
          </a:xfrm>
          <a:noFill/>
        </p:grpSpPr>
        <p:graphicFrame>
          <p:nvGraphicFramePr>
            <p:cNvPr id="12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4254788"/>
                </p:ext>
              </p:extLst>
            </p:nvPr>
          </p:nvGraphicFramePr>
          <p:xfrm>
            <a:off x="242862" y="12200005"/>
            <a:ext cx="10594906" cy="540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" name="CS ChemDraw Drawing" r:id="rId5" imgW="6611960" imgH="3785038" progId="ChemDraw.Document.6.0">
                    <p:embed/>
                  </p:oleObj>
                </mc:Choice>
                <mc:Fallback>
                  <p:oleObj name="CS ChemDraw Drawing" r:id="rId5" imgW="6611960" imgH="3785038" progId="ChemDraw.Document.6.0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62" y="12200005"/>
                          <a:ext cx="10594906" cy="5403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" name="Rounded Rectangle 121"/>
            <p:cNvSpPr/>
            <p:nvPr/>
          </p:nvSpPr>
          <p:spPr>
            <a:xfrm>
              <a:off x="1079179" y="10585226"/>
              <a:ext cx="8933918" cy="1123325"/>
            </a:xfrm>
            <a:prstGeom prst="round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Synthesis of Me 12-HS and Poly(methyl 12-hydroxy stearate) (Poly(Me 12-HS))</a:t>
              </a:r>
              <a:endParaRPr lang="en-IN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74020" y="17210162"/>
              <a:ext cx="598725" cy="180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4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63404" y="17210162"/>
              <a:ext cx="523184" cy="180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6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 l="8756" t="4000" r="10253" b="3989"/>
            <a:stretch>
              <a:fillRect/>
            </a:stretch>
          </p:blipFill>
          <p:spPr bwMode="auto">
            <a:xfrm>
              <a:off x="101546" y="14095616"/>
              <a:ext cx="2145917" cy="13339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7" name="Picture 2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4512" y="11840473"/>
              <a:ext cx="2113440" cy="144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8" name="TextBox 127"/>
            <p:cNvSpPr txBox="1"/>
            <p:nvPr/>
          </p:nvSpPr>
          <p:spPr>
            <a:xfrm>
              <a:off x="323234" y="12949596"/>
              <a:ext cx="2145139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600" b="1" dirty="0" smtClean="0">
                  <a:latin typeface="Arial" pitchFamily="34" charset="0"/>
                  <a:cs typeface="Arial" pitchFamily="34" charset="0"/>
                </a:rPr>
                <a:t>Commercial 12-HSA</a:t>
              </a:r>
              <a:endParaRPr lang="en-IN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5789" y="15078524"/>
              <a:ext cx="1930336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600" b="1" dirty="0" smtClean="0">
                  <a:latin typeface="Arial" pitchFamily="34" charset="0"/>
                  <a:cs typeface="Arial" pitchFamily="34" charset="0"/>
                </a:rPr>
                <a:t>Purified Me 12-HS</a:t>
              </a:r>
              <a:endParaRPr lang="en-IN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7065" y="13314837"/>
              <a:ext cx="2305808" cy="5701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 smtClean="0">
                  <a:latin typeface="Arial" pitchFamily="34" charset="0"/>
                  <a:cs typeface="Arial" pitchFamily="34" charset="0"/>
                </a:rPr>
                <a:t>Commercial 12-HSA</a:t>
              </a:r>
            </a:p>
            <a:p>
              <a:pPr algn="ctr"/>
              <a:r>
                <a:rPr lang="en-IN" sz="1600" b="1" dirty="0" smtClean="0">
                  <a:latin typeface="Arial" pitchFamily="34" charset="0"/>
                  <a:cs typeface="Arial" pitchFamily="34" charset="0"/>
                </a:rPr>
                <a:t>(75 % purity) </a:t>
              </a:r>
              <a:r>
                <a:rPr lang="en-IN" sz="1600" b="1" dirty="0" err="1" smtClean="0">
                  <a:latin typeface="Arial" pitchFamily="34" charset="0"/>
                  <a:cs typeface="Arial" pitchFamily="34" charset="0"/>
                </a:rPr>
                <a:t>m.p</a:t>
              </a:r>
              <a:r>
                <a:rPr lang="en-IN" sz="1600" b="1" dirty="0" smtClean="0">
                  <a:latin typeface="Arial" pitchFamily="34" charset="0"/>
                  <a:cs typeface="Arial" pitchFamily="34" charset="0"/>
                </a:rPr>
                <a:t>. 77</a:t>
              </a:r>
              <a:r>
                <a:rPr lang="en-IN" sz="1600" b="1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IN" sz="16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88657" y="15481970"/>
              <a:ext cx="2400016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sz="1400" b="1" dirty="0" smtClean="0">
                  <a:latin typeface="Arial" pitchFamily="34" charset="0"/>
                  <a:cs typeface="Arial" pitchFamily="34" charset="0"/>
                </a:rPr>
                <a:t>m. p. 55-58</a:t>
              </a:r>
              <a:r>
                <a:rPr lang="sv-SE" sz="1400" b="1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sv-SE" sz="1400" b="1" dirty="0" smtClean="0">
                  <a:latin typeface="Arial" pitchFamily="34" charset="0"/>
                  <a:cs typeface="Arial" pitchFamily="34" charset="0"/>
                </a:rPr>
                <a:t>C (lit. 50-51</a:t>
              </a:r>
              <a:r>
                <a:rPr lang="sv-SE" sz="1400" b="1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sv-SE" sz="1400" b="1" dirty="0" smtClean="0">
                  <a:latin typeface="Arial" pitchFamily="34" charset="0"/>
                  <a:cs typeface="Arial" pitchFamily="34" charset="0"/>
                </a:rPr>
                <a:t>C)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1737529" y="9505306"/>
            <a:ext cx="20484000" cy="8856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8002225" y="16346066"/>
            <a:ext cx="625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NMR (500MHz) spectrum of purified 12-HSA in CDCl</a:t>
            </a:r>
            <a:r>
              <a:rPr lang="en-IN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19442385" y="9649322"/>
            <a:ext cx="5508198" cy="720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Purification of 12-HSA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0" name="Picture 149"/>
          <p:cNvPicPr/>
          <p:nvPr/>
        </p:nvPicPr>
        <p:blipFill>
          <a:blip r:embed="rId11" cstate="print"/>
          <a:srcRect l="3125" t="13542" r="-112" b="7341"/>
          <a:stretch>
            <a:fillRect/>
          </a:stretch>
        </p:blipFill>
        <p:spPr bwMode="auto">
          <a:xfrm>
            <a:off x="25203025" y="11087584"/>
            <a:ext cx="6866384" cy="5096094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</p:pic>
      <p:sp>
        <p:nvSpPr>
          <p:cNvPr id="151" name="TextBox 150"/>
          <p:cNvSpPr txBox="1"/>
          <p:nvPr/>
        </p:nvSpPr>
        <p:spPr>
          <a:xfrm>
            <a:off x="28146760" y="1634606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Arial" pitchFamily="34" charset="0"/>
                <a:cs typeface="Arial" pitchFamily="34" charset="0"/>
              </a:rPr>
              <a:t>DSC of the 12-HSA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72008" y="32043810"/>
            <a:ext cx="23690857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92313" y="32835898"/>
            <a:ext cx="22250472" cy="177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Font typeface="Arial" pitchFamily="34" charset="0"/>
              <a:buChar char="•"/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To understand the scope and limitation of </a:t>
            </a:r>
            <a:r>
              <a:rPr lang="en-IN" sz="2400" b="1" dirty="0" err="1" smtClean="0">
                <a:latin typeface="Arial" pitchFamily="34" charset="0"/>
                <a:cs typeface="Arial" pitchFamily="34" charset="0"/>
              </a:rPr>
              <a:t>transesterifcation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- polymerisation reaction of Me 12-HS using a monomer of high purity.</a:t>
            </a:r>
          </a:p>
          <a:p>
            <a:pPr marL="457200" indent="-457200">
              <a:lnSpc>
                <a:spcPct val="114000"/>
              </a:lnSpc>
              <a:buFont typeface="Arial" pitchFamily="34" charset="0"/>
              <a:buChar char="•"/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To prepare high purity 12-HSA monomer, either by crystallisation or hydrolysis of a cyclic dimer and  examine its polyesterification reaction in melt.</a:t>
            </a:r>
          </a:p>
          <a:p>
            <a:pPr marL="457200" indent="-457200">
              <a:lnSpc>
                <a:spcPct val="114000"/>
              </a:lnSpc>
              <a:buFont typeface="Arial" pitchFamily="34" charset="0"/>
              <a:buChar char="•"/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To explore the feasibility of ROP of a cyclic dimer of 12-HSA. </a:t>
            </a:r>
          </a:p>
          <a:p>
            <a:pPr marL="457200" indent="-457200">
              <a:lnSpc>
                <a:spcPct val="114000"/>
              </a:lnSpc>
              <a:buFont typeface="Arial" pitchFamily="34" charset="0"/>
              <a:buChar char="•"/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To understand the importance of cyclic oligomer formation in such polymerisation.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10081345" y="32115818"/>
            <a:ext cx="3060000" cy="720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Future Work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71783" y="34780114"/>
            <a:ext cx="3226003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5040785" y="34966521"/>
            <a:ext cx="13033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YRN acknowledges DST for INSPIRE fellowship and CSIR-NCL for facilities.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849097" y="18506306"/>
            <a:ext cx="16273808" cy="6768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8065121" y="18578314"/>
            <a:ext cx="6912768" cy="72008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H-NMR of Poly(Me 12-HS)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24338929" y="24194938"/>
            <a:ext cx="7848872" cy="100811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Cyclics</a:t>
            </a:r>
            <a:r>
              <a:rPr lang="en-IN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begin to form even at early stages of transesterification. The concurrent formation of </a:t>
            </a:r>
            <a:r>
              <a:rPr lang="en-IN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cyclics</a:t>
            </a:r>
            <a:r>
              <a:rPr lang="en-IN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could restrict the efficient polymerization of this monomer.</a:t>
            </a:r>
            <a:endParaRPr lang="en-IN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17714193" y="17210162"/>
            <a:ext cx="6840760" cy="86409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Absence of </a:t>
            </a:r>
            <a:r>
              <a:rPr lang="en-US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unsaturation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the ratio of e/f peak is 2:1, indicates this is an AB monomer. 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24194913" y="18506306"/>
            <a:ext cx="8099632" cy="6768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24477682" y="19586906"/>
            <a:ext cx="7566103" cy="4392008"/>
            <a:chOff x="24477682" y="19370402"/>
            <a:chExt cx="7566103" cy="4392008"/>
          </a:xfrm>
        </p:grpSpPr>
        <p:pic>
          <p:nvPicPr>
            <p:cNvPr id="192" name="Object 3"/>
            <p:cNvPicPr>
              <a:picLocks noChangeAspect="1" noChangeArrowheads="1"/>
            </p:cNvPicPr>
            <p:nvPr/>
          </p:nvPicPr>
          <p:blipFill>
            <a:blip r:embed="rId12" cstate="print"/>
            <a:srcRect b="-269"/>
            <a:stretch>
              <a:fillRect/>
            </a:stretch>
          </p:blipFill>
          <p:spPr bwMode="auto">
            <a:xfrm>
              <a:off x="24477682" y="19442410"/>
              <a:ext cx="7566103" cy="4320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55" name="Rectangle 454"/>
            <p:cNvSpPr/>
            <p:nvPr/>
          </p:nvSpPr>
          <p:spPr>
            <a:xfrm>
              <a:off x="27435273" y="19442410"/>
              <a:ext cx="720080" cy="23762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Cyclic Na+ adduct</a:t>
              </a: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29307481" y="19370402"/>
              <a:ext cx="720080" cy="23762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Linear Na+ Adduct</a:t>
              </a: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28299369" y="19370402"/>
              <a:ext cx="720080" cy="237626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Cyclic K+ adduct</a:t>
              </a: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30315593" y="19442410"/>
              <a:ext cx="720080" cy="230425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Linear K+ adduct</a:t>
              </a: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IN" sz="1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1" name="Rounded Rectangle 460"/>
          <p:cNvSpPr/>
          <p:nvPr/>
        </p:nvSpPr>
        <p:spPr>
          <a:xfrm>
            <a:off x="288257" y="34852202"/>
            <a:ext cx="4608512" cy="720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Acknowledgement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2" name="Group 461"/>
          <p:cNvGrpSpPr/>
          <p:nvPr/>
        </p:nvGrpSpPr>
        <p:grpSpPr>
          <a:xfrm>
            <a:off x="17210137" y="11470956"/>
            <a:ext cx="7488832" cy="4587078"/>
            <a:chOff x="228600" y="228600"/>
            <a:chExt cx="8915400" cy="5739206"/>
          </a:xfrm>
          <a:noFill/>
        </p:grpSpPr>
        <p:graphicFrame>
          <p:nvGraphicFramePr>
            <p:cNvPr id="463" name="Object 3"/>
            <p:cNvGraphicFramePr>
              <a:graphicFrameLocks noChangeAspect="1"/>
            </p:cNvGraphicFramePr>
            <p:nvPr/>
          </p:nvGraphicFramePr>
          <p:xfrm>
            <a:off x="228600" y="228600"/>
            <a:ext cx="8915400" cy="5739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ChemSketch" r:id="rId13" imgW="6415920" imgH="4129920" progId="ACD.ChemSketch.20">
                    <p:embed/>
                  </p:oleObj>
                </mc:Choice>
                <mc:Fallback>
                  <p:oleObj name="ChemSketch" r:id="rId13" imgW="6415920" imgH="4129920" progId="ACD.ChemSketch.20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228600"/>
                          <a:ext cx="8915400" cy="573920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4" name="Object 463"/>
            <p:cNvGraphicFramePr>
              <a:graphicFrameLocks noChangeAspect="1"/>
            </p:cNvGraphicFramePr>
            <p:nvPr/>
          </p:nvGraphicFramePr>
          <p:xfrm>
            <a:off x="1228745" y="1061230"/>
            <a:ext cx="5524198" cy="1010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CS ChemDraw Drawing" r:id="rId15" imgW="6155039" imgH="1126156" progId="ChemDraw.Document.6.0">
                    <p:embed/>
                  </p:oleObj>
                </mc:Choice>
                <mc:Fallback>
                  <p:oleObj name="CS ChemDraw Drawing" r:id="rId15" imgW="6155039" imgH="1126156" progId="ChemDraw.Document.6.0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45" y="1061230"/>
                          <a:ext cx="5524198" cy="1010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5" name="TextBox 464"/>
            <p:cNvSpPr txBox="1"/>
            <p:nvPr/>
          </p:nvSpPr>
          <p:spPr>
            <a:xfrm>
              <a:off x="1011348" y="1526977"/>
              <a:ext cx="28405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TextBox 465"/>
            <p:cNvSpPr txBox="1"/>
            <p:nvPr/>
          </p:nvSpPr>
          <p:spPr>
            <a:xfrm>
              <a:off x="7564548" y="3124200"/>
              <a:ext cx="28405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4364148" y="990600"/>
              <a:ext cx="29367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7173930" y="2517577"/>
              <a:ext cx="29367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Right Brace 468"/>
            <p:cNvSpPr/>
            <p:nvPr/>
          </p:nvSpPr>
          <p:spPr>
            <a:xfrm rot="16200000">
              <a:off x="4421298" y="403027"/>
              <a:ext cx="152400" cy="1943100"/>
            </a:xfrm>
            <a:prstGeom prst="rightBrac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3144948" y="1145977"/>
              <a:ext cx="28405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6802548" y="3654623"/>
              <a:ext cx="28405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TextBox 471"/>
            <p:cNvSpPr txBox="1"/>
            <p:nvPr/>
          </p:nvSpPr>
          <p:spPr>
            <a:xfrm>
              <a:off x="6497748" y="3883223"/>
              <a:ext cx="29367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5583348" y="1603177"/>
              <a:ext cx="29367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5888148" y="3200400"/>
              <a:ext cx="28405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5888148" y="1603177"/>
              <a:ext cx="28405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2889750" y="1295400"/>
              <a:ext cx="24397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4495800" y="4111823"/>
              <a:ext cx="24397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2611548" y="1145977"/>
              <a:ext cx="28405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1773348" y="914400"/>
              <a:ext cx="293670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Right Brace 479"/>
            <p:cNvSpPr/>
            <p:nvPr/>
          </p:nvSpPr>
          <p:spPr>
            <a:xfrm rot="16200000">
              <a:off x="1849547" y="841176"/>
              <a:ext cx="152400" cy="1066801"/>
            </a:xfrm>
            <a:prstGeom prst="rightBrac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1" name="Oval 480"/>
          <p:cNvSpPr/>
          <p:nvPr/>
        </p:nvSpPr>
        <p:spPr>
          <a:xfrm>
            <a:off x="19010337" y="14257834"/>
            <a:ext cx="1080120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19010337" y="13825786"/>
            <a:ext cx="1093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100" b="1" dirty="0" err="1" smtClean="0">
                <a:latin typeface="Arial" pitchFamily="34" charset="0"/>
                <a:cs typeface="Arial" pitchFamily="34" charset="0"/>
              </a:rPr>
              <a:t>Unsaturation</a:t>
            </a:r>
            <a:r>
              <a:rPr lang="en-IN" sz="11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IN" sz="1100" b="1" dirty="0" smtClean="0">
                <a:latin typeface="Arial" pitchFamily="34" charset="0"/>
                <a:cs typeface="Arial" pitchFamily="34" charset="0"/>
              </a:rPr>
              <a:t>absent</a:t>
            </a:r>
            <a:endParaRPr lang="en-IN" sz="11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3" name="Group 282"/>
          <p:cNvGrpSpPr/>
          <p:nvPr/>
        </p:nvGrpSpPr>
        <p:grpSpPr>
          <a:xfrm>
            <a:off x="7849097" y="19400005"/>
            <a:ext cx="7200800" cy="5731037"/>
            <a:chOff x="6120905" y="19472013"/>
            <a:chExt cx="7200800" cy="5731037"/>
          </a:xfrm>
        </p:grpSpPr>
        <p:graphicFrame>
          <p:nvGraphicFramePr>
            <p:cNvPr id="172" name="Object 11"/>
            <p:cNvGraphicFramePr>
              <a:graphicFrameLocks noChangeAspect="1"/>
            </p:cNvGraphicFramePr>
            <p:nvPr/>
          </p:nvGraphicFramePr>
          <p:xfrm>
            <a:off x="6336929" y="19472013"/>
            <a:ext cx="6984776" cy="4578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ChemSketch" r:id="rId17" imgW="6416040" imgH="4130040" progId="ACD.ChemSketch.20">
                    <p:embed/>
                  </p:oleObj>
                </mc:Choice>
                <mc:Fallback>
                  <p:oleObj name="ChemSketch" r:id="rId17" imgW="6416040" imgH="4130040" progId="ACD.ChemSketch.20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6929" y="19472013"/>
                          <a:ext cx="6984776" cy="457890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" name="Rectangle 170"/>
            <p:cNvSpPr/>
            <p:nvPr/>
          </p:nvSpPr>
          <p:spPr>
            <a:xfrm>
              <a:off x="6120905" y="24144416"/>
              <a:ext cx="705678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baseline="300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1</a:t>
              </a:r>
              <a:r>
                <a:rPr lang="en-US" sz="1600" b="1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H-NMR (200 MHz) spectrum of sample 8  (180</a:t>
              </a:r>
              <a:r>
                <a:rPr lang="en-US" sz="1600" b="1" baseline="300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o</a:t>
              </a:r>
              <a:r>
                <a:rPr lang="en-US" sz="1600" b="1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C) (after 24 h) in CDCl</a:t>
              </a:r>
              <a:r>
                <a:rPr lang="en-US" sz="1600" b="1" baseline="-300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3</a:t>
              </a:r>
              <a:r>
                <a:rPr lang="en-US" sz="1600" b="1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.</a:t>
              </a:r>
              <a:endParaRPr lang="en-IN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ounded Rectangle 208"/>
            <p:cNvSpPr/>
            <p:nvPr/>
          </p:nvSpPr>
          <p:spPr>
            <a:xfrm>
              <a:off x="6264921" y="24554978"/>
              <a:ext cx="6768752" cy="648072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The degree of polymerization was calculated by integrating proton g with proton h. </a:t>
              </a:r>
              <a:endParaRPr lang="en-IN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99" name="Object 75"/>
            <p:cNvGraphicFramePr>
              <a:graphicFrameLocks noChangeAspect="1"/>
            </p:cNvGraphicFramePr>
            <p:nvPr/>
          </p:nvGraphicFramePr>
          <p:xfrm>
            <a:off x="7177138" y="20342498"/>
            <a:ext cx="5424487" cy="900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CS ChemDraw Drawing" r:id="rId19" imgW="6734035" imgH="1090735" progId="ChemDraw.Document.6.0">
                    <p:embed/>
                  </p:oleObj>
                </mc:Choice>
                <mc:Fallback>
                  <p:oleObj name="CS ChemDraw Drawing" r:id="rId19" imgW="6734035" imgH="1090735" progId="ChemDraw.Document.6.0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7138" y="20342498"/>
                          <a:ext cx="5424487" cy="900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5" name="Rectangle 164"/>
          <p:cNvSpPr/>
          <p:nvPr/>
        </p:nvSpPr>
        <p:spPr>
          <a:xfrm>
            <a:off x="23906881" y="32043810"/>
            <a:ext cx="8425160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26499169" y="32403850"/>
            <a:ext cx="3456384" cy="720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4050897" y="33339954"/>
            <a:ext cx="8245783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14000"/>
              </a:lnSpc>
              <a:buAutoNum type="arabicPeriod"/>
            </a:pP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Bawn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C. E. H.;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Huglin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M. B. </a:t>
            </a:r>
            <a:r>
              <a:rPr lang="en-IN" sz="2000" i="1" dirty="0" smtClean="0">
                <a:latin typeface="Arial" pitchFamily="34" charset="0"/>
                <a:cs typeface="Arial" pitchFamily="34" charset="0"/>
              </a:rPr>
              <a:t>Polymer 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1962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3, 257.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Stempfle, F.; Ortmann, P.; Mecking, S. </a:t>
            </a:r>
            <a:r>
              <a:rPr lang="de-DE" sz="2000" i="1" dirty="0" smtClean="0">
                <a:latin typeface="Arial" pitchFamily="34" charset="0"/>
                <a:cs typeface="Arial" pitchFamily="34" charset="0"/>
              </a:rPr>
              <a:t>Chem. Rev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2016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116, 4597.</a:t>
            </a:r>
          </a:p>
          <a:p>
            <a:pPr marL="342900" indent="-342900">
              <a:lnSpc>
                <a:spcPct val="114000"/>
              </a:lnSpc>
              <a:buFontTx/>
              <a:buAutoNum type="arabicPeriod"/>
            </a:pP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Granata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A.;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Sauriol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F.;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Perlin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AS. </a:t>
            </a:r>
            <a:r>
              <a:rPr lang="en-IN" sz="2000" i="1" dirty="0" smtClean="0">
                <a:latin typeface="Arial" pitchFamily="34" charset="0"/>
                <a:cs typeface="Arial" pitchFamily="34" charset="0"/>
              </a:rPr>
              <a:t>Can. J Chem.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1994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72, 1684.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9" name="Picture 23"/>
          <p:cNvPicPr>
            <a:picLocks noChangeAspect="1" noChangeArrowheads="1"/>
          </p:cNvPicPr>
          <p:nvPr/>
        </p:nvPicPr>
        <p:blipFill>
          <a:blip r:embed="rId21" cstate="print"/>
          <a:srcRect l="4954" t="4000" r="17340" b="7990"/>
          <a:stretch>
            <a:fillRect/>
          </a:stretch>
        </p:blipFill>
        <p:spPr bwMode="auto">
          <a:xfrm>
            <a:off x="12657757" y="12384527"/>
            <a:ext cx="3184228" cy="223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0" name="TextBox 169"/>
          <p:cNvSpPr txBox="1"/>
          <p:nvPr/>
        </p:nvSpPr>
        <p:spPr>
          <a:xfrm>
            <a:off x="13422596" y="14176534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 smtClean="0">
                <a:latin typeface="Arial" pitchFamily="34" charset="0"/>
                <a:cs typeface="Arial" pitchFamily="34" charset="0"/>
              </a:rPr>
              <a:t>Purified 12-HSA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1901396" y="14887322"/>
            <a:ext cx="4809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 smtClean="0">
                <a:latin typeface="Arial" pitchFamily="34" charset="0"/>
                <a:cs typeface="Arial" pitchFamily="34" charset="0"/>
              </a:rPr>
              <a:t>12-HSA </a:t>
            </a:r>
            <a:r>
              <a:rPr lang="en-IN" sz="1600" b="1" dirty="0" err="1" smtClean="0">
                <a:latin typeface="Arial" pitchFamily="34" charset="0"/>
                <a:cs typeface="Arial" pitchFamily="34" charset="0"/>
              </a:rPr>
              <a:t>dissoved</a:t>
            </a:r>
            <a:r>
              <a:rPr lang="en-IN" sz="1600" b="1" dirty="0" smtClean="0">
                <a:latin typeface="Arial" pitchFamily="34" charset="0"/>
                <a:cs typeface="Arial" pitchFamily="34" charset="0"/>
              </a:rPr>
              <a:t> in pet ether, decanted (4 time)</a:t>
            </a:r>
          </a:p>
          <a:p>
            <a:pPr algn="ctr"/>
            <a:r>
              <a:rPr lang="en-IN" sz="1600" b="1" dirty="0" err="1" smtClean="0">
                <a:latin typeface="Arial" pitchFamily="34" charset="0"/>
                <a:cs typeface="Arial" pitchFamily="34" charset="0"/>
              </a:rPr>
              <a:t>Recrystallization</a:t>
            </a:r>
            <a:r>
              <a:rPr lang="en-IN" sz="1600" b="1" dirty="0" smtClean="0">
                <a:latin typeface="Arial" pitchFamily="34" charset="0"/>
                <a:cs typeface="Arial" pitchFamily="34" charset="0"/>
              </a:rPr>
              <a:t> from ethyl acetate (4 times) </a:t>
            </a:r>
          </a:p>
          <a:p>
            <a:pPr algn="ctr"/>
            <a:r>
              <a:rPr lang="en-IN" sz="1600" b="1" dirty="0" err="1" smtClean="0">
                <a:latin typeface="Arial" pitchFamily="34" charset="0"/>
                <a:cs typeface="Arial" pitchFamily="34" charset="0"/>
              </a:rPr>
              <a:t>m.p</a:t>
            </a:r>
            <a:r>
              <a:rPr lang="en-IN" sz="1600" b="1" dirty="0" smtClean="0">
                <a:latin typeface="Arial" pitchFamily="34" charset="0"/>
                <a:cs typeface="Arial" pitchFamily="34" charset="0"/>
              </a:rPr>
              <a:t>. 82</a:t>
            </a:r>
            <a:r>
              <a:rPr lang="en-IN" sz="16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IN" sz="1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25491057" y="17210162"/>
            <a:ext cx="6552728" cy="86409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highest reported </a:t>
            </a:r>
            <a:r>
              <a:rPr lang="en-US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m.p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in the literature with purity of   &gt; 99% observed </a:t>
            </a:r>
            <a:r>
              <a:rPr lang="en-US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m.p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82</a:t>
            </a:r>
            <a:r>
              <a:rPr lang="en-US" b="1" i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i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216249" y="25347066"/>
            <a:ext cx="15409712" cy="6624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8" name="Object 49"/>
          <p:cNvGraphicFramePr>
            <a:graphicFrameLocks noChangeAspect="1"/>
          </p:cNvGraphicFramePr>
          <p:nvPr/>
        </p:nvGraphicFramePr>
        <p:xfrm>
          <a:off x="563563" y="26427187"/>
          <a:ext cx="14774366" cy="473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CS ChemDraw Drawing" r:id="rId22" imgW="6260277" imgH="2005135" progId="ChemDraw.Document.6.0">
                  <p:embed/>
                </p:oleObj>
              </mc:Choice>
              <mc:Fallback>
                <p:oleObj name="CS ChemDraw Drawing" r:id="rId22" imgW="6260277" imgH="2005135" progId="ChemDraw.Document.6.0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6427187"/>
                        <a:ext cx="14774366" cy="4735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Rounded Rectangle 185"/>
          <p:cNvSpPr/>
          <p:nvPr/>
        </p:nvSpPr>
        <p:spPr>
          <a:xfrm>
            <a:off x="1296369" y="25635178"/>
            <a:ext cx="13033448" cy="720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Synthesis cyclic dimer of 12-HSA and Poly(12-HSA) 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504281" y="31179714"/>
            <a:ext cx="14905656" cy="72008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IN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method of hydrolysing a cyclic dimer of 12-HSA may  offer another method to generate monomer grade 12-HSA; additionally a ROP of the cyclic dimer using an appropriate catalyst may offer a method to directly make polymers of 12-HSA.</a:t>
            </a:r>
            <a:endParaRPr lang="en-US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5769977" y="25347066"/>
            <a:ext cx="7992888" cy="6624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15841985" y="25635098"/>
            <a:ext cx="7848872" cy="72008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H-NMR of Cyclic dimer of 12-HSA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Rounded Rectangle 201"/>
          <p:cNvSpPr/>
          <p:nvPr/>
        </p:nvSpPr>
        <p:spPr>
          <a:xfrm>
            <a:off x="16130017" y="31107706"/>
            <a:ext cx="7488832" cy="72008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Disappearance of peak at 3.59 ppm due to the linear chain indicate that the formation of cyclic dimer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16346041" y="30603650"/>
            <a:ext cx="7200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 NMR (500MHz) spectrum of purified cyclic dimer of 12-HSA in CDCl</a:t>
            </a:r>
            <a:r>
              <a:rPr lang="en-US" sz="16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7" name="Group 359"/>
          <p:cNvGrpSpPr/>
          <p:nvPr/>
        </p:nvGrpSpPr>
        <p:grpSpPr>
          <a:xfrm>
            <a:off x="16850097" y="26499194"/>
            <a:ext cx="6120000" cy="3960000"/>
            <a:chOff x="348434" y="46062"/>
            <a:chExt cx="8643165" cy="5773919"/>
          </a:xfrm>
          <a:noFill/>
        </p:grpSpPr>
        <p:graphicFrame>
          <p:nvGraphicFramePr>
            <p:cNvPr id="208" name="Object 1"/>
            <p:cNvGraphicFramePr>
              <a:graphicFrameLocks noChangeAspect="1"/>
            </p:cNvGraphicFramePr>
            <p:nvPr/>
          </p:nvGraphicFramePr>
          <p:xfrm>
            <a:off x="348434" y="46062"/>
            <a:ext cx="8643165" cy="5773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" name="ChemSketch" r:id="rId24" imgW="6415920" imgH="4129920" progId="ACD.ChemSketch.20">
                    <p:embed/>
                  </p:oleObj>
                </mc:Choice>
                <mc:Fallback>
                  <p:oleObj name="ChemSketch" r:id="rId24" imgW="6415920" imgH="4129920" progId="ACD.ChemSketch.20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434" y="46062"/>
                          <a:ext cx="8643165" cy="57739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" name="Object 209"/>
            <p:cNvGraphicFramePr>
              <a:graphicFrameLocks noChangeAspect="1"/>
            </p:cNvGraphicFramePr>
            <p:nvPr/>
          </p:nvGraphicFramePr>
          <p:xfrm>
            <a:off x="1773348" y="1219200"/>
            <a:ext cx="4233863" cy="169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CS ChemDraw Drawing" r:id="rId26" imgW="4233599" imgH="1697511" progId="ChemDraw.Document.6.0">
                    <p:embed/>
                  </p:oleObj>
                </mc:Choice>
                <mc:Fallback>
                  <p:oleObj name="CS ChemDraw Drawing" r:id="rId26" imgW="4233599" imgH="1697511" progId="ChemDraw.Document.6.0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3348" y="1219200"/>
                          <a:ext cx="4233863" cy="1697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1" name="TextBox 210"/>
            <p:cNvSpPr txBox="1"/>
            <p:nvPr/>
          </p:nvSpPr>
          <p:spPr>
            <a:xfrm>
              <a:off x="3754547" y="987622"/>
              <a:ext cx="40264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7564548" y="3124199"/>
              <a:ext cx="40264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765677" y="1292423"/>
              <a:ext cx="413023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097730" y="2057400"/>
              <a:ext cx="413023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" name="Right Brace 214"/>
            <p:cNvSpPr/>
            <p:nvPr/>
          </p:nvSpPr>
          <p:spPr>
            <a:xfrm rot="16200000">
              <a:off x="3811698" y="704850"/>
              <a:ext cx="152400" cy="1943100"/>
            </a:xfrm>
            <a:prstGeom prst="rightBrac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900" b="1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556096" y="1825823"/>
              <a:ext cx="40264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6705600" y="3121223"/>
              <a:ext cx="40264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400801" y="3349824"/>
              <a:ext cx="413023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97548" y="1600200"/>
              <a:ext cx="413023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040548" y="3349824"/>
              <a:ext cx="40264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5202347" y="1444822"/>
              <a:ext cx="40264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2154348" y="1524000"/>
              <a:ext cx="36113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200401" y="3807024"/>
              <a:ext cx="36113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2154348" y="1219200"/>
              <a:ext cx="40264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2916348" y="685800"/>
              <a:ext cx="413023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Right Brace 225"/>
            <p:cNvSpPr/>
            <p:nvPr/>
          </p:nvSpPr>
          <p:spPr>
            <a:xfrm rot="16200000">
              <a:off x="3030649" y="647701"/>
              <a:ext cx="152398" cy="990599"/>
            </a:xfrm>
            <a:prstGeom prst="rightBrac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900" b="1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678348" y="2819400"/>
              <a:ext cx="40264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339370" y="2283023"/>
              <a:ext cx="36113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516549" y="3048000"/>
              <a:ext cx="413023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Right Brace 229"/>
            <p:cNvSpPr/>
            <p:nvPr/>
          </p:nvSpPr>
          <p:spPr>
            <a:xfrm rot="16200000" flipH="1">
              <a:off x="4554648" y="2476502"/>
              <a:ext cx="152401" cy="990599"/>
            </a:xfrm>
            <a:prstGeom prst="rightBrac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900" b="1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3765677" y="2438400"/>
              <a:ext cx="413023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Right Brace 231"/>
            <p:cNvSpPr/>
            <p:nvPr/>
          </p:nvSpPr>
          <p:spPr>
            <a:xfrm rot="16200000" flipH="1">
              <a:off x="3811698" y="1466851"/>
              <a:ext cx="152400" cy="1943100"/>
            </a:xfrm>
            <a:prstGeom prst="rightBrac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900" b="1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5299295" y="2514600"/>
              <a:ext cx="40264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4897548" y="2133600"/>
              <a:ext cx="40264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535349" y="2209799"/>
              <a:ext cx="413023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251296" y="2362200"/>
              <a:ext cx="402646" cy="371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9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en-IN" sz="9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7" name="Rectangle 236"/>
          <p:cNvSpPr/>
          <p:nvPr/>
        </p:nvSpPr>
        <p:spPr>
          <a:xfrm>
            <a:off x="23943809" y="25347066"/>
            <a:ext cx="8316000" cy="6624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24698969" y="26211162"/>
            <a:ext cx="7125072" cy="4464496"/>
            <a:chOff x="24270641" y="19730442"/>
            <a:chExt cx="6765032" cy="4354928"/>
          </a:xfrm>
        </p:grpSpPr>
        <p:graphicFrame>
          <p:nvGraphicFramePr>
            <p:cNvPr id="242" name="Object 2"/>
            <p:cNvGraphicFramePr>
              <a:graphicFrameLocks noChangeAspect="1"/>
            </p:cNvGraphicFramePr>
            <p:nvPr/>
          </p:nvGraphicFramePr>
          <p:xfrm>
            <a:off x="24270641" y="19730442"/>
            <a:ext cx="6765032" cy="4354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ChemSketch" r:id="rId28" imgW="6415920" imgH="4129920" progId="ACD.ChemSketch.20">
                    <p:embed/>
                  </p:oleObj>
                </mc:Choice>
                <mc:Fallback>
                  <p:oleObj name="ChemSketch" r:id="rId28" imgW="6415920" imgH="4129920" progId="ACD.ChemSketch.20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70641" y="19730442"/>
                          <a:ext cx="6765032" cy="43549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3" name="Object 12"/>
            <p:cNvGraphicFramePr>
              <a:graphicFrameLocks noChangeAspect="1"/>
            </p:cNvGraphicFramePr>
            <p:nvPr/>
          </p:nvGraphicFramePr>
          <p:xfrm>
            <a:off x="24443507" y="20476716"/>
            <a:ext cx="6094412" cy="1038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6" name="CS ChemDraw Drawing" r:id="rId30" imgW="6561829" imgH="1090735" progId="ChemDraw.Document.6.0">
                    <p:embed/>
                  </p:oleObj>
                </mc:Choice>
                <mc:Fallback>
                  <p:oleObj name="CS ChemDraw Drawing" r:id="rId30" imgW="6561829" imgH="1090735" progId="ChemDraw.Document.6.0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43507" y="20476716"/>
                          <a:ext cx="6094412" cy="1038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4" name="TextBox 3"/>
            <p:cNvSpPr txBox="1"/>
            <p:nvPr/>
          </p:nvSpPr>
          <p:spPr>
            <a:xfrm>
              <a:off x="29921169" y="22596700"/>
              <a:ext cx="280496" cy="3040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12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IN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TextBox 4"/>
            <p:cNvSpPr txBox="1"/>
            <p:nvPr/>
          </p:nvSpPr>
          <p:spPr>
            <a:xfrm>
              <a:off x="29595513" y="21946626"/>
              <a:ext cx="290502" cy="3040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12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TextBox 5"/>
            <p:cNvSpPr txBox="1"/>
            <p:nvPr/>
          </p:nvSpPr>
          <p:spPr>
            <a:xfrm>
              <a:off x="28982560" y="22522690"/>
              <a:ext cx="468937" cy="3040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1200" b="1" dirty="0" smtClean="0">
                  <a:latin typeface="Arial" pitchFamily="34" charset="0"/>
                  <a:cs typeface="Arial" pitchFamily="34" charset="0"/>
                </a:rPr>
                <a:t>c, d</a:t>
              </a:r>
              <a:endParaRPr lang="en-IN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TextBox 6"/>
            <p:cNvSpPr txBox="1"/>
            <p:nvPr/>
          </p:nvSpPr>
          <p:spPr>
            <a:xfrm>
              <a:off x="28587401" y="22596700"/>
              <a:ext cx="280496" cy="3040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12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en-IN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27507281" y="22754778"/>
              <a:ext cx="224039" cy="2702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1200" b="1" dirty="0">
                  <a:latin typeface="Arial" pitchFamily="34" charset="0"/>
                  <a:cs typeface="Arial" pitchFamily="34" charset="0"/>
                </a:rPr>
                <a:t>f</a:t>
              </a:r>
              <a:endParaRPr lang="en-IN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26427161" y="22754778"/>
              <a:ext cx="265133" cy="2702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1200" b="1" dirty="0">
                  <a:latin typeface="Arial" pitchFamily="34" charset="0"/>
                  <a:cs typeface="Arial" pitchFamily="34" charset="0"/>
                </a:rPr>
                <a:t>g</a:t>
              </a:r>
              <a:endParaRPr lang="en-IN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0" name="Rectangle 249"/>
          <p:cNvSpPr/>
          <p:nvPr/>
        </p:nvSpPr>
        <p:spPr>
          <a:xfrm>
            <a:off x="25327539" y="30769152"/>
            <a:ext cx="56361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 NMR (200MHz) spectrum of p(12-HSA) in CDCl</a:t>
            </a:r>
            <a:r>
              <a:rPr lang="en-US" sz="16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25059009" y="25563091"/>
            <a:ext cx="6120680" cy="64807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H-NMR of Poly(12-HSA)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24194913" y="31107706"/>
            <a:ext cx="7848872" cy="72008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ROP of cyclic dimer of 12-HSA was confirmed by the opening of ring by the appearance of peak at 3.59 ppm 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432273" y="24000400"/>
            <a:ext cx="6708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 NMR (500MHz) spectrum of vacuum distilled Me12-HS in CDCl</a:t>
            </a:r>
            <a:r>
              <a:rPr lang="en-US" sz="16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504281" y="19514418"/>
            <a:ext cx="7057009" cy="4248472"/>
            <a:chOff x="304800" y="228600"/>
            <a:chExt cx="8641057" cy="5562600"/>
          </a:xfrm>
          <a:noFill/>
        </p:grpSpPr>
        <p:graphicFrame>
          <p:nvGraphicFramePr>
            <p:cNvPr id="254" name="Object 2"/>
            <p:cNvGraphicFramePr>
              <a:graphicFrameLocks noChangeAspect="1"/>
            </p:cNvGraphicFramePr>
            <p:nvPr/>
          </p:nvGraphicFramePr>
          <p:xfrm>
            <a:off x="304800" y="228600"/>
            <a:ext cx="8641057" cy="556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ChemSketch" r:id="rId32" imgW="6415920" imgH="4129920" progId="ACD.ChemSketch.20">
                    <p:embed/>
                  </p:oleObj>
                </mc:Choice>
                <mc:Fallback>
                  <p:oleObj name="ChemSketch" r:id="rId32" imgW="6415920" imgH="4129920" progId="ACD.ChemSketch.20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228600"/>
                          <a:ext cx="8641057" cy="5562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5" name="Object 254"/>
            <p:cNvGraphicFramePr>
              <a:graphicFrameLocks noChangeAspect="1"/>
            </p:cNvGraphicFramePr>
            <p:nvPr/>
          </p:nvGraphicFramePr>
          <p:xfrm>
            <a:off x="622797" y="1025140"/>
            <a:ext cx="5575853" cy="992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CS ChemDraw Drawing" r:id="rId34" imgW="6328776" imgH="1126156" progId="ChemDraw.Document.6.0">
                    <p:embed/>
                  </p:oleObj>
                </mc:Choice>
                <mc:Fallback>
                  <p:oleObj name="CS ChemDraw Drawing" r:id="rId34" imgW="6328776" imgH="1126156" progId="ChemDraw.Document.6.0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797" y="1025140"/>
                          <a:ext cx="5575853" cy="9920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" name="TextBox 255"/>
            <p:cNvSpPr txBox="1"/>
            <p:nvPr/>
          </p:nvSpPr>
          <p:spPr>
            <a:xfrm>
              <a:off x="381000" y="1450777"/>
              <a:ext cx="378069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488348" y="4035623"/>
              <a:ext cx="378069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3733801" y="914400"/>
              <a:ext cx="389945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7010399" y="3505201"/>
              <a:ext cx="389945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Right Brace 259"/>
            <p:cNvSpPr/>
            <p:nvPr/>
          </p:nvSpPr>
          <p:spPr>
            <a:xfrm rot="16200000">
              <a:off x="3790950" y="326827"/>
              <a:ext cx="152400" cy="1943100"/>
            </a:xfrm>
            <a:prstGeom prst="rightBrac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2535348" y="1140023"/>
              <a:ext cx="378069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6650148" y="3807022"/>
              <a:ext cx="378069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6400800" y="4035623"/>
              <a:ext cx="389945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4876800" y="1447799"/>
              <a:ext cx="389945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964349" y="3733800"/>
              <a:ext cx="378069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5181600" y="1526978"/>
              <a:ext cx="378069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2259401" y="1292423"/>
              <a:ext cx="337699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4556621" y="4114800"/>
              <a:ext cx="337699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981200" y="1140023"/>
              <a:ext cx="378069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143000" y="914400"/>
              <a:ext cx="389945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Right Brace 270"/>
            <p:cNvSpPr/>
            <p:nvPr/>
          </p:nvSpPr>
          <p:spPr>
            <a:xfrm rot="16200000">
              <a:off x="1219199" y="764976"/>
              <a:ext cx="152400" cy="1066801"/>
            </a:xfrm>
            <a:prstGeom prst="rightBrac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4419600" y="3121222"/>
              <a:ext cx="457200" cy="3322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5878530" y="1600200"/>
              <a:ext cx="389945" cy="33223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en-IN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4" name="Oval 273"/>
          <p:cNvSpPr/>
          <p:nvPr/>
        </p:nvSpPr>
        <p:spPr>
          <a:xfrm>
            <a:off x="2213106" y="22054497"/>
            <a:ext cx="1027479" cy="1564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2200313" y="21531803"/>
            <a:ext cx="1184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err="1" smtClean="0">
                <a:latin typeface="Arial" pitchFamily="34" charset="0"/>
                <a:cs typeface="Arial" pitchFamily="34" charset="0"/>
              </a:rPr>
              <a:t>Unsaturation</a:t>
            </a:r>
            <a:r>
              <a:rPr lang="en-IN" sz="11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IN" sz="1100" b="1" dirty="0" smtClean="0">
                <a:latin typeface="Arial" pitchFamily="34" charset="0"/>
                <a:cs typeface="Arial" pitchFamily="34" charset="0"/>
              </a:rPr>
              <a:t>absent</a:t>
            </a:r>
            <a:endParaRPr lang="en-IN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Rounded Rectangle 275"/>
          <p:cNvSpPr/>
          <p:nvPr/>
        </p:nvSpPr>
        <p:spPr>
          <a:xfrm>
            <a:off x="17642185" y="18578314"/>
            <a:ext cx="3816424" cy="72008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DP </a:t>
            </a:r>
            <a:r>
              <a:rPr lang="en-IN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time 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Rounded Rectangle 277"/>
          <p:cNvSpPr/>
          <p:nvPr/>
        </p:nvSpPr>
        <p:spPr>
          <a:xfrm>
            <a:off x="14833873" y="24483042"/>
            <a:ext cx="9217024" cy="6480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rate of polymerization, as evidenced by the change of DP with time, indicates that the rate is faster with a titanium based catalyst at both temperatures. </a:t>
            </a:r>
            <a:endParaRPr lang="en-IN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16249" y="18506306"/>
            <a:ext cx="7560840" cy="6768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936329" y="18650322"/>
            <a:ext cx="5256584" cy="72008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H-NMR of Me 12-HS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Rounded Rectangle 285"/>
          <p:cNvSpPr/>
          <p:nvPr/>
        </p:nvSpPr>
        <p:spPr>
          <a:xfrm>
            <a:off x="504281" y="24482970"/>
            <a:ext cx="6768752" cy="64807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Absence of </a:t>
            </a:r>
            <a:r>
              <a:rPr lang="en-US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unsaturation</a:t>
            </a: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the ratio of g/f/e peak is 3:1:2, indicates this is an AB monomer. 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24338929" y="18650322"/>
            <a:ext cx="7776864" cy="64807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MALDI-TOF of Poly(Me 12-HS) </a:t>
            </a:r>
            <a:endParaRPr lang="en-IN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10" name="Object 86"/>
          <p:cNvGraphicFramePr>
            <a:graphicFrameLocks noChangeAspect="1"/>
          </p:cNvGraphicFramePr>
          <p:nvPr/>
        </p:nvGraphicFramePr>
        <p:xfrm>
          <a:off x="16562065" y="19481910"/>
          <a:ext cx="6192688" cy="478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Graph" r:id="rId36" imgW="4023360" imgH="3108960" progId="Origin50.Graph">
                  <p:embed/>
                </p:oleObj>
              </mc:Choice>
              <mc:Fallback>
                <p:oleObj name="Graph" r:id="rId36" imgW="4023360" imgH="3108960" progId="Origin50.Graph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2065" y="19481910"/>
                        <a:ext cx="6192688" cy="47850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TextBox 156"/>
          <p:cNvSpPr txBox="1"/>
          <p:nvPr/>
        </p:nvSpPr>
        <p:spPr>
          <a:xfrm>
            <a:off x="854575" y="6282944"/>
            <a:ext cx="30253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12-hydroxystearic acid (12-HSA) is a </a:t>
            </a:r>
            <a:r>
              <a:rPr lang="en-IN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biorenewable</a:t>
            </a:r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AB monomer and is readily available from castor seed oil.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However, commercial 12-HSA contains several </a:t>
            </a:r>
            <a:r>
              <a:rPr lang="en-IN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monofunctional</a:t>
            </a:r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impurities which can act as chain terminator. It is not surprising, therefore, there is only one report of polymers derived from 12-HSA   (Poly(12-HSA))  with reasonably high molecular weights</a:t>
            </a:r>
            <a:r>
              <a:rPr lang="en-IN" sz="2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Long aliphatic segments  in polyesters provide significant opportunity for </a:t>
            </a:r>
            <a:r>
              <a:rPr lang="en-IN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enahancement</a:t>
            </a:r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crystallinity</a:t>
            </a:r>
            <a:r>
              <a:rPr lang="en-IN" sz="2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However, the </a:t>
            </a:r>
            <a:r>
              <a:rPr lang="en-IN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hexyl</a:t>
            </a:r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side chain in a polymer derived from 12-HSA is likely to inhibit crystallization.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have explored the use of purified methyl 12-hydroxy stearate (Me 12-HS) as an AB monomer for polymerization  by transesterification-polycondensation (TE-PC) using suitable catalysts.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b="1" i="1" dirty="0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753</Words>
  <Application>Microsoft Office PowerPoint</Application>
  <PresentationFormat>Custom</PresentationFormat>
  <Paragraphs>157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Office Theme</vt:lpstr>
      <vt:lpstr>CS ChemDraw Drawing</vt:lpstr>
      <vt:lpstr>ChemSketch</vt:lpstr>
      <vt:lpstr>Graph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Yogesh R Nevare</dc:creator>
  <cp:lastModifiedBy>SAM</cp:lastModifiedBy>
  <cp:revision>80</cp:revision>
  <dcterms:created xsi:type="dcterms:W3CDTF">2016-12-16T10:39:00Z</dcterms:created>
  <dcterms:modified xsi:type="dcterms:W3CDTF">2017-09-01T11:55:47Z</dcterms:modified>
</cp:coreProperties>
</file>